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33"/>
  </p:notesMasterIdLst>
  <p:handoutMasterIdLst>
    <p:handoutMasterId r:id="rId34"/>
  </p:handoutMasterIdLst>
  <p:sldIdLst>
    <p:sldId id="670" r:id="rId4"/>
    <p:sldId id="1719" r:id="rId5"/>
    <p:sldId id="1670" r:id="rId6"/>
    <p:sldId id="3125" r:id="rId7"/>
    <p:sldId id="3128" r:id="rId8"/>
    <p:sldId id="3140" r:id="rId9"/>
    <p:sldId id="3141" r:id="rId10"/>
    <p:sldId id="3142" r:id="rId11"/>
    <p:sldId id="3124" r:id="rId12"/>
    <p:sldId id="3129" r:id="rId13"/>
    <p:sldId id="3143" r:id="rId14"/>
    <p:sldId id="3144" r:id="rId15"/>
    <p:sldId id="3145" r:id="rId16"/>
    <p:sldId id="3126" r:id="rId17"/>
    <p:sldId id="3130" r:id="rId18"/>
    <p:sldId id="1885" r:id="rId19"/>
    <p:sldId id="1886" r:id="rId20"/>
    <p:sldId id="1887" r:id="rId21"/>
    <p:sldId id="1888" r:id="rId22"/>
    <p:sldId id="1889" r:id="rId23"/>
    <p:sldId id="1890" r:id="rId24"/>
    <p:sldId id="1891" r:id="rId25"/>
    <p:sldId id="1892" r:id="rId26"/>
    <p:sldId id="1893" r:id="rId27"/>
    <p:sldId id="1896" r:id="rId28"/>
    <p:sldId id="3136" r:id="rId29"/>
    <p:sldId id="3138" r:id="rId30"/>
    <p:sldId id="689" r:id="rId31"/>
    <p:sldId id="1884"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3140"/>
            <p14:sldId id="3141"/>
            <p14:sldId id="3142"/>
            <p14:sldId id="3124"/>
            <p14:sldId id="3129"/>
            <p14:sldId id="3143"/>
            <p14:sldId id="3144"/>
            <p14:sldId id="3145"/>
            <p14:sldId id="3126"/>
            <p14:sldId id="3130"/>
            <p14:sldId id="1885"/>
            <p14:sldId id="1886"/>
            <p14:sldId id="1887"/>
            <p14:sldId id="1888"/>
            <p14:sldId id="1889"/>
            <p14:sldId id="1890"/>
            <p14:sldId id="1891"/>
            <p14:sldId id="1892"/>
            <p14:sldId id="1893"/>
          </p14:sldIdLst>
        </p14:section>
        <p14:section name="Lab Content" id="{DED81072-52AB-4250-8920-201B3C5D2D2E}">
          <p14:sldIdLst>
            <p14:sldId id="1896"/>
            <p14:sldId id="3136"/>
            <p14:sldId id="3138"/>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61310" autoAdjust="0"/>
  </p:normalViewPr>
  <p:slideViewPr>
    <p:cSldViewPr snapToGrid="0">
      <p:cViewPr varScale="1">
        <p:scale>
          <a:sx n="109" d="100"/>
          <a:sy n="109" d="100"/>
        </p:scale>
        <p:origin x="2304" y="13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20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3/22/2019 1:37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3/22/2019 1:37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33141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3/22/2019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3/22/2019 1:37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3/22/2019 1:37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3/22/2019 1:37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40315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4947780"/>
              </p:ext>
            </p:extLst>
          </p:nvPr>
        </p:nvGraphicFramePr>
        <p:xfrm>
          <a:off x="457150" y="953215"/>
          <a:ext cx="11467932" cy="5433310"/>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ZA" sz="1200" b="0" dirty="0">
                          <a:solidFill>
                            <a:schemeClr val="tx1">
                              <a:lumMod val="85000"/>
                            </a:schemeClr>
                          </a:solidFill>
                        </a:rPr>
                        <a:t>Understanding LUIS</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90 minutes.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Azure AI Engineers, Azure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Introduce LUIS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how to Create a LUIS Service in Azure</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key LUIS concepts like Intents and Utterances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what LUIS is</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understand how to create a LUIS service in Azure</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have a grasp of the concepts of intents, utterances, and entities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marR="0" lvl="0"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baseline="0" dirty="0">
                          <a:solidFill>
                            <a:schemeClr val="tx1">
                              <a:lumMod val="85000"/>
                            </a:schemeClr>
                          </a:solidFill>
                          <a:cs typeface="Segoe UI" pitchFamily="34" charset="0"/>
                        </a:rPr>
                        <a:t>The student should understand how to use LUIS to provide natural language understanding for an AI application</a:t>
                      </a:r>
                      <a:endParaRPr lang="en-US" altLang="ja-JP" sz="1200" dirty="0">
                        <a:solidFill>
                          <a:schemeClr val="tx1">
                            <a:lumMod val="85000"/>
                          </a:schemeClr>
                        </a:solidFill>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create a LUIS service</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create intents, utterances, and entities in their LUIS service</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course feedback, please use the MCT forums</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1465016"/>
          </a:xfrm>
        </p:spPr>
        <p:txBody>
          <a:bodyPr/>
          <a:lstStyle/>
          <a:p>
            <a:r>
              <a:rPr lang="en-US" dirty="0"/>
              <a:t>L01 – Understand how to Create a LUIS Service</a:t>
            </a:r>
          </a:p>
          <a:p>
            <a:r>
              <a:rPr lang="en-US" dirty="0"/>
              <a:t>L02- Explore LUIS Considerations</a:t>
            </a:r>
          </a:p>
          <a:p>
            <a:r>
              <a:rPr lang="en-US" dirty="0"/>
              <a:t>L03 – Guided Walkthrough, Create a LUIS Service</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588263" y="457200"/>
            <a:ext cx="11018520" cy="553998"/>
          </a:xfrm>
        </p:spPr>
        <p:txBody>
          <a:bodyPr/>
          <a:lstStyle/>
          <a:p>
            <a:r>
              <a:rPr lang="en-US" dirty="0"/>
              <a:t>Introducing the LUIS Service</a:t>
            </a:r>
          </a:p>
        </p:txBody>
      </p:sp>
      <p:sp>
        <p:nvSpPr>
          <p:cNvPr id="3" name="Text Placeholder 2">
            <a:extLst>
              <a:ext uri="{FF2B5EF4-FFF2-40B4-BE49-F238E27FC236}">
                <a16:creationId xmlns:a16="http://schemas.microsoft.com/office/drawing/2014/main" id="{E3D41181-1928-4BEB-9C64-1D0B8A2AEC22}"/>
              </a:ext>
            </a:extLst>
          </p:cNvPr>
          <p:cNvSpPr>
            <a:spLocks noGrp="1"/>
          </p:cNvSpPr>
          <p:nvPr>
            <p:ph type="body" sz="quarter" idx="10"/>
          </p:nvPr>
        </p:nvSpPr>
        <p:spPr>
          <a:xfrm>
            <a:off x="593725" y="1445022"/>
            <a:ext cx="10807700" cy="1292662"/>
          </a:xfrm>
        </p:spPr>
        <p:txBody>
          <a:bodyPr/>
          <a:lstStyle/>
          <a:p>
            <a:pPr marL="0" indent="0">
              <a:buNone/>
            </a:pPr>
            <a:r>
              <a:rPr lang="en-US" dirty="0"/>
              <a:t>A cloud-based API service that applies custom machine-learning intelligence to a user's conversational, natural language text to predict overall meaning, and pull out relevant, detailed information</a:t>
            </a:r>
          </a:p>
        </p:txBody>
      </p:sp>
      <p:pic>
        <p:nvPicPr>
          <p:cNvPr id="5" name="Picture 4">
            <a:extLst>
              <a:ext uri="{FF2B5EF4-FFF2-40B4-BE49-F238E27FC236}">
                <a16:creationId xmlns:a16="http://schemas.microsoft.com/office/drawing/2014/main" id="{50BD2856-7976-4B38-BC81-F1A2FE999795}"/>
              </a:ext>
            </a:extLst>
          </p:cNvPr>
          <p:cNvPicPr>
            <a:picLocks noChangeAspect="1"/>
          </p:cNvPicPr>
          <p:nvPr/>
        </p:nvPicPr>
        <p:blipFill>
          <a:blip r:embed="rId2"/>
          <a:stretch>
            <a:fillRect/>
          </a:stretch>
        </p:blipFill>
        <p:spPr>
          <a:xfrm>
            <a:off x="3183006" y="3171508"/>
            <a:ext cx="5825988" cy="3061341"/>
          </a:xfrm>
          <a:prstGeom prst="rect">
            <a:avLst/>
          </a:prstGeom>
        </p:spPr>
      </p:pic>
    </p:spTree>
    <p:extLst>
      <p:ext uri="{BB962C8B-B14F-4D97-AF65-F5344CB8AC3E}">
        <p14:creationId xmlns:p14="http://schemas.microsoft.com/office/powerpoint/2010/main" val="11637893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Considerations for LUIS</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588263" y="2696492"/>
            <a:ext cx="11018520" cy="1465016"/>
          </a:xfrm>
        </p:spPr>
        <p:txBody>
          <a:bodyPr/>
          <a:lstStyle/>
          <a:p>
            <a:r>
              <a:rPr lang="en-US" b="1" dirty="0"/>
              <a:t>Understand your Domain</a:t>
            </a:r>
            <a:endParaRPr lang="en-US" dirty="0"/>
          </a:p>
          <a:p>
            <a:r>
              <a:rPr lang="en-US" b="1" dirty="0"/>
              <a:t>Plan your Intents</a:t>
            </a:r>
            <a:endParaRPr lang="en-US" dirty="0"/>
          </a:p>
          <a:p>
            <a:r>
              <a:rPr lang="en-US" b="1" dirty="0"/>
              <a:t>Create Example Utterances for Each Intent</a:t>
            </a:r>
            <a:endParaRPr lang="en-US" dirty="0"/>
          </a:p>
        </p:txBody>
      </p:sp>
    </p:spTree>
    <p:extLst>
      <p:ext uri="{BB962C8B-B14F-4D97-AF65-F5344CB8AC3E}">
        <p14:creationId xmlns:p14="http://schemas.microsoft.com/office/powerpoint/2010/main" val="14929557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FFDA-54E8-4100-834B-227ADD85B398}"/>
              </a:ext>
            </a:extLst>
          </p:cNvPr>
          <p:cNvSpPr>
            <a:spLocks noGrp="1"/>
          </p:cNvSpPr>
          <p:nvPr>
            <p:ph type="title"/>
          </p:nvPr>
        </p:nvSpPr>
        <p:spPr>
          <a:xfrm>
            <a:off x="2177360" y="3152001"/>
            <a:ext cx="7837280" cy="553998"/>
          </a:xfrm>
        </p:spPr>
        <p:txBody>
          <a:bodyPr/>
          <a:lstStyle/>
          <a:p>
            <a:r>
              <a:rPr lang="en-US" dirty="0"/>
              <a:t>Walkthrough – Creating a LUIS Service</a:t>
            </a:r>
          </a:p>
        </p:txBody>
      </p:sp>
    </p:spTree>
    <p:extLst>
      <p:ext uri="{BB962C8B-B14F-4D97-AF65-F5344CB8AC3E}">
        <p14:creationId xmlns:p14="http://schemas.microsoft.com/office/powerpoint/2010/main" val="5504989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491941" y="2346103"/>
            <a:ext cx="6806834" cy="110799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a:rPr>
              <a:t>Lesson</a:t>
            </a:r>
            <a:r>
              <a:rPr kumimoji="0" lang="en-US" sz="3600" b="0" i="0" u="none" strike="noStrike" kern="1200" cap="none" spc="0" normalizeH="0" noProof="0" dirty="0">
                <a:ln>
                  <a:noFill/>
                </a:ln>
                <a:effectLst/>
                <a:uLnTx/>
                <a:uFillTx/>
                <a:latin typeface="Segoe UI Semibold"/>
              </a:rPr>
              <a:t> 03</a:t>
            </a:r>
          </a:p>
          <a:p>
            <a:pPr lvl="0">
              <a:defRPr/>
            </a:pPr>
            <a:r>
              <a:rPr lang="en-US" sz="3600" dirty="0">
                <a:solidFill>
                  <a:schemeClr val="accent1"/>
                </a:solidFill>
                <a:latin typeface="Segoe UI Semibold"/>
              </a:rPr>
              <a:t>Build Intents and Utterances</a:t>
            </a:r>
            <a:endParaRPr kumimoji="0" lang="en-US" sz="3600" b="0" i="0" u="none" strike="noStrike" kern="1200" cap="none" spc="0" normalizeH="0" baseline="0" noProof="0" dirty="0">
              <a:ln>
                <a:noFill/>
              </a:ln>
              <a:solidFill>
                <a:schemeClr val="accent1"/>
              </a:solidFill>
              <a:effectLst/>
              <a:uLnTx/>
              <a:uFillTx/>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3.54167E-6 3.33333E-6 L -3.541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947952"/>
          </a:xfrm>
        </p:spPr>
        <p:txBody>
          <a:bodyPr/>
          <a:lstStyle/>
          <a:p>
            <a:r>
              <a:rPr lang="en-US" dirty="0"/>
              <a:t>L01 – Understand Intents, Utterances, and Entities</a:t>
            </a:r>
          </a:p>
          <a:p>
            <a:r>
              <a:rPr lang="en-US" dirty="0"/>
              <a:t>L02 – Guided Walkthrough, Creating Intents and Utterances</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Introducing Intents</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586740" y="1345961"/>
            <a:ext cx="5509260" cy="3102388"/>
          </a:xfrm>
        </p:spPr>
        <p:txBody>
          <a:bodyPr/>
          <a:lstStyle/>
          <a:p>
            <a:r>
              <a:rPr lang="en-US" dirty="0"/>
              <a:t>Term used to describe the task or action that a user wants to perform</a:t>
            </a:r>
            <a:br>
              <a:rPr lang="en-US" dirty="0"/>
            </a:br>
            <a:endParaRPr lang="en-US" dirty="0"/>
          </a:p>
          <a:p>
            <a:r>
              <a:rPr lang="en-US" dirty="0"/>
              <a:t>Microsoft also provides a set of prebuilt domains that you can use as intents in your LUIS app</a:t>
            </a:r>
          </a:p>
        </p:txBody>
      </p:sp>
      <p:pic>
        <p:nvPicPr>
          <p:cNvPr id="5" name="Picture 4">
            <a:extLst>
              <a:ext uri="{FF2B5EF4-FFF2-40B4-BE49-F238E27FC236}">
                <a16:creationId xmlns:a16="http://schemas.microsoft.com/office/drawing/2014/main" id="{623C5F9B-9648-4747-81F5-58D24CFFC3C7}"/>
              </a:ext>
            </a:extLst>
          </p:cNvPr>
          <p:cNvPicPr>
            <a:picLocks noChangeAspect="1"/>
          </p:cNvPicPr>
          <p:nvPr/>
        </p:nvPicPr>
        <p:blipFill>
          <a:blip r:embed="rId2"/>
          <a:stretch>
            <a:fillRect/>
          </a:stretch>
        </p:blipFill>
        <p:spPr>
          <a:xfrm>
            <a:off x="6321026" y="1167949"/>
            <a:ext cx="5631116" cy="4522102"/>
          </a:xfrm>
          <a:prstGeom prst="rect">
            <a:avLst/>
          </a:prstGeom>
        </p:spPr>
      </p:pic>
    </p:spTree>
    <p:extLst>
      <p:ext uri="{BB962C8B-B14F-4D97-AF65-F5344CB8AC3E}">
        <p14:creationId xmlns:p14="http://schemas.microsoft.com/office/powerpoint/2010/main" val="25029009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Introducing Utterances</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1467472" y="1828562"/>
            <a:ext cx="9257056" cy="3200876"/>
          </a:xfrm>
        </p:spPr>
        <p:txBody>
          <a:bodyPr/>
          <a:lstStyle/>
          <a:p>
            <a:r>
              <a:rPr lang="en-US" dirty="0"/>
              <a:t>An utterance is best explained as being a phrase or question that a user might utilize to interact with your app</a:t>
            </a:r>
          </a:p>
          <a:p>
            <a:pPr lvl="1"/>
            <a:r>
              <a:rPr lang="en-US" dirty="0"/>
              <a:t>Find outdoor pics</a:t>
            </a:r>
          </a:p>
          <a:p>
            <a:pPr lvl="1"/>
            <a:r>
              <a:rPr lang="en-US" dirty="0"/>
              <a:t>Are there pictures of a train</a:t>
            </a:r>
          </a:p>
          <a:p>
            <a:pPr lvl="1"/>
            <a:r>
              <a:rPr lang="en-US" dirty="0"/>
              <a:t>Show me beach pics</a:t>
            </a:r>
          </a:p>
          <a:p>
            <a:pPr lvl="1"/>
            <a:r>
              <a:rPr lang="en-US" dirty="0"/>
              <a:t>I want to find dog photos</a:t>
            </a:r>
          </a:p>
        </p:txBody>
      </p:sp>
    </p:spTree>
    <p:extLst>
      <p:ext uri="{BB962C8B-B14F-4D97-AF65-F5344CB8AC3E}">
        <p14:creationId xmlns:p14="http://schemas.microsoft.com/office/powerpoint/2010/main" val="13270148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Introducing Entities</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588263" y="1619274"/>
            <a:ext cx="9257056" cy="3619452"/>
          </a:xfrm>
        </p:spPr>
        <p:txBody>
          <a:bodyPr/>
          <a:lstStyle/>
          <a:p>
            <a:r>
              <a:rPr lang="en-US" dirty="0"/>
              <a:t>The entity represents a word or phrase inside the utterance that you want extracted. </a:t>
            </a:r>
          </a:p>
          <a:p>
            <a:r>
              <a:rPr lang="en-US" dirty="0"/>
              <a:t>An utterance can include many entities or none at all. An entity represents a class including a collection of similar objects (places, things, people, events or concepts). </a:t>
            </a:r>
          </a:p>
          <a:p>
            <a:r>
              <a:rPr lang="en-US" dirty="0"/>
              <a:t>Entities describe information relevant to the intent, and sometimes they are essential for your app to perform its task.</a:t>
            </a:r>
          </a:p>
        </p:txBody>
      </p:sp>
    </p:spTree>
    <p:extLst>
      <p:ext uri="{BB962C8B-B14F-4D97-AF65-F5344CB8AC3E}">
        <p14:creationId xmlns:p14="http://schemas.microsoft.com/office/powerpoint/2010/main" val="25023537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Composite Entity</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588263" y="1311364"/>
            <a:ext cx="9257056" cy="1723549"/>
          </a:xfrm>
        </p:spPr>
        <p:txBody>
          <a:bodyPr/>
          <a:lstStyle/>
          <a:p>
            <a:r>
              <a:rPr lang="en-US" dirty="0"/>
              <a:t>A composite entity is made up of other entities, such as prebuilt entities, simple, regular expression, list, and hierarchical entities. The separate entities form a whole entity.</a:t>
            </a:r>
          </a:p>
        </p:txBody>
      </p:sp>
      <p:pic>
        <p:nvPicPr>
          <p:cNvPr id="5" name="Picture 4">
            <a:extLst>
              <a:ext uri="{FF2B5EF4-FFF2-40B4-BE49-F238E27FC236}">
                <a16:creationId xmlns:a16="http://schemas.microsoft.com/office/drawing/2014/main" id="{792E8F55-C764-4599-AD92-F1343DCEDE20}"/>
              </a:ext>
            </a:extLst>
          </p:cNvPr>
          <p:cNvPicPr>
            <a:picLocks noChangeAspect="1"/>
          </p:cNvPicPr>
          <p:nvPr/>
        </p:nvPicPr>
        <p:blipFill>
          <a:blip r:embed="rId2"/>
          <a:stretch>
            <a:fillRect/>
          </a:stretch>
        </p:blipFill>
        <p:spPr>
          <a:xfrm>
            <a:off x="3519487" y="3813086"/>
            <a:ext cx="5153025" cy="1733550"/>
          </a:xfrm>
          <a:prstGeom prst="rect">
            <a:avLst/>
          </a:prstGeom>
        </p:spPr>
      </p:pic>
    </p:spTree>
    <p:extLst>
      <p:ext uri="{BB962C8B-B14F-4D97-AF65-F5344CB8AC3E}">
        <p14:creationId xmlns:p14="http://schemas.microsoft.com/office/powerpoint/2010/main" val="15120366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82222"/>
            <a:ext cx="4530002" cy="2769989"/>
          </a:xfrm>
        </p:spPr>
        <p:txBody>
          <a:bodyPr/>
          <a:lstStyle/>
          <a:p>
            <a:r>
              <a:rPr lang="en-US" dirty="0"/>
              <a:t>AI-100T01A:</a:t>
            </a:r>
            <a:br>
              <a:rPr lang="en-US" dirty="0"/>
            </a:br>
            <a:r>
              <a:rPr lang="en-US" dirty="0"/>
              <a:t>Module 04: Language Understanding with LUIS</a:t>
            </a:r>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Hierarchical Entity</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588263" y="1311364"/>
            <a:ext cx="9257056" cy="861774"/>
          </a:xfrm>
        </p:spPr>
        <p:txBody>
          <a:bodyPr/>
          <a:lstStyle/>
          <a:p>
            <a:r>
              <a:rPr lang="en-US" dirty="0"/>
              <a:t>A hierarchical entity is a category of contextually learned simple entities called children.</a:t>
            </a:r>
          </a:p>
        </p:txBody>
      </p:sp>
      <p:pic>
        <p:nvPicPr>
          <p:cNvPr id="6" name="Picture 5">
            <a:extLst>
              <a:ext uri="{FF2B5EF4-FFF2-40B4-BE49-F238E27FC236}">
                <a16:creationId xmlns:a16="http://schemas.microsoft.com/office/drawing/2014/main" id="{237CE0A5-5F95-4510-8E09-76E891929FDB}"/>
              </a:ext>
            </a:extLst>
          </p:cNvPr>
          <p:cNvPicPr>
            <a:picLocks noChangeAspect="1"/>
          </p:cNvPicPr>
          <p:nvPr/>
        </p:nvPicPr>
        <p:blipFill>
          <a:blip r:embed="rId2"/>
          <a:stretch>
            <a:fillRect/>
          </a:stretch>
        </p:blipFill>
        <p:spPr>
          <a:xfrm>
            <a:off x="3474432" y="3429000"/>
            <a:ext cx="5243136" cy="1490819"/>
          </a:xfrm>
          <a:prstGeom prst="rect">
            <a:avLst/>
          </a:prstGeom>
        </p:spPr>
      </p:pic>
    </p:spTree>
    <p:extLst>
      <p:ext uri="{BB962C8B-B14F-4D97-AF65-F5344CB8AC3E}">
        <p14:creationId xmlns:p14="http://schemas.microsoft.com/office/powerpoint/2010/main" val="26629863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List Entity</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588263" y="1311364"/>
            <a:ext cx="9257056" cy="430887"/>
          </a:xfrm>
        </p:spPr>
        <p:txBody>
          <a:bodyPr/>
          <a:lstStyle/>
          <a:p>
            <a:r>
              <a:rPr lang="en-US" dirty="0"/>
              <a:t>Fixed and closed set of related words, including synonyms.</a:t>
            </a:r>
          </a:p>
        </p:txBody>
      </p:sp>
      <p:pic>
        <p:nvPicPr>
          <p:cNvPr id="5" name="Picture 4">
            <a:extLst>
              <a:ext uri="{FF2B5EF4-FFF2-40B4-BE49-F238E27FC236}">
                <a16:creationId xmlns:a16="http://schemas.microsoft.com/office/drawing/2014/main" id="{024E78DB-8F2D-4057-B292-DB35AEC590E4}"/>
              </a:ext>
            </a:extLst>
          </p:cNvPr>
          <p:cNvPicPr>
            <a:picLocks noChangeAspect="1"/>
          </p:cNvPicPr>
          <p:nvPr/>
        </p:nvPicPr>
        <p:blipFill>
          <a:blip r:embed="rId2"/>
          <a:stretch>
            <a:fillRect/>
          </a:stretch>
        </p:blipFill>
        <p:spPr>
          <a:xfrm>
            <a:off x="3605212" y="3287486"/>
            <a:ext cx="4981575" cy="1981200"/>
          </a:xfrm>
          <a:prstGeom prst="rect">
            <a:avLst/>
          </a:prstGeom>
        </p:spPr>
      </p:pic>
    </p:spTree>
    <p:extLst>
      <p:ext uri="{BB962C8B-B14F-4D97-AF65-F5344CB8AC3E}">
        <p14:creationId xmlns:p14="http://schemas.microsoft.com/office/powerpoint/2010/main" val="30698744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Other Entity Types</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588263" y="1311364"/>
            <a:ext cx="9257056" cy="3705630"/>
          </a:xfrm>
        </p:spPr>
        <p:txBody>
          <a:bodyPr/>
          <a:lstStyle/>
          <a:p>
            <a:r>
              <a:rPr lang="en-US" dirty="0" err="1"/>
              <a:t>Pattern.any</a:t>
            </a:r>
            <a:endParaRPr lang="en-US" dirty="0"/>
          </a:p>
          <a:p>
            <a:pPr lvl="1"/>
            <a:r>
              <a:rPr lang="en-US" dirty="0" err="1"/>
              <a:t>Pattern.any</a:t>
            </a:r>
            <a:r>
              <a:rPr lang="en-US" dirty="0"/>
              <a:t> is a variable-length placeholder used only in a pattern's template utterance to mark where the entity begins and ends.</a:t>
            </a:r>
          </a:p>
          <a:p>
            <a:pPr lvl="2"/>
            <a:r>
              <a:rPr lang="en-US" dirty="0"/>
              <a:t>**Example** Given a client application that searches for books based on title, the </a:t>
            </a:r>
            <a:r>
              <a:rPr lang="en-US" dirty="0" err="1"/>
              <a:t>pattern.any</a:t>
            </a:r>
            <a:r>
              <a:rPr lang="en-US" dirty="0"/>
              <a:t> extracts the complete title. A template utterance using </a:t>
            </a:r>
            <a:r>
              <a:rPr lang="en-US" dirty="0" err="1"/>
              <a:t>pattern.any</a:t>
            </a:r>
            <a:r>
              <a:rPr lang="en-US" dirty="0"/>
              <a:t> for this book search is Was {</a:t>
            </a:r>
            <a:r>
              <a:rPr lang="en-US" dirty="0" err="1"/>
              <a:t>BookTitle</a:t>
            </a:r>
            <a:r>
              <a:rPr lang="en-US" dirty="0"/>
              <a:t>} written by an American this year[?].</a:t>
            </a:r>
          </a:p>
          <a:p>
            <a:r>
              <a:rPr lang="en-US" dirty="0"/>
              <a:t>Prebuilt entity</a:t>
            </a:r>
          </a:p>
          <a:p>
            <a:pPr lvl="1"/>
            <a:r>
              <a:rPr lang="en-US" dirty="0"/>
              <a:t>Prebuilt entities are built-in types that represent common concepts such as email, URL, and phone number. Prebuilt entity names are reserved. All prebuilt entities that are added to the application are returned in the endpoint prediction query if they are found in the utterance.</a:t>
            </a:r>
          </a:p>
        </p:txBody>
      </p:sp>
    </p:spTree>
    <p:extLst>
      <p:ext uri="{BB962C8B-B14F-4D97-AF65-F5344CB8AC3E}">
        <p14:creationId xmlns:p14="http://schemas.microsoft.com/office/powerpoint/2010/main" val="18582689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Other Entity Types, Cont’d</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588263" y="1311364"/>
            <a:ext cx="9257056" cy="4148828"/>
          </a:xfrm>
        </p:spPr>
        <p:txBody>
          <a:bodyPr/>
          <a:lstStyle/>
          <a:p>
            <a:r>
              <a:rPr lang="en-US" dirty="0"/>
              <a:t>Regular expression entity</a:t>
            </a:r>
          </a:p>
          <a:p>
            <a:pPr lvl="1"/>
            <a:r>
              <a:rPr lang="en-US" dirty="0"/>
              <a:t>A regular expression is best for raw utterance text. It ignores case and ignores cultural variant. Regular expression matching is applied after spell-check alterations at the character level, not the token level. If the regular expression is too complex, such as using many brackets, you're not able to add the expression to the model. Uses part but not all of the </a:t>
            </a:r>
            <a:r>
              <a:rPr lang="en-US" dirty="0" err="1"/>
              <a:t>.Net</a:t>
            </a:r>
            <a:r>
              <a:rPr lang="en-US" dirty="0"/>
              <a:t> Regex library.</a:t>
            </a:r>
          </a:p>
          <a:p>
            <a:r>
              <a:rPr lang="en-US" dirty="0"/>
              <a:t>Simple entity</a:t>
            </a:r>
          </a:p>
          <a:p>
            <a:pPr lvl="1"/>
            <a:r>
              <a:rPr lang="en-US" dirty="0"/>
              <a:t>A simple entity is a generic entity that describes a single concept and is learned from the machine-learned context. Because simple entities are generally names such as company names, product names, or other categories of names, add a phrase list when using a simple entity to boost the signal of the names used.</a:t>
            </a:r>
          </a:p>
        </p:txBody>
      </p:sp>
    </p:spTree>
    <p:extLst>
      <p:ext uri="{BB962C8B-B14F-4D97-AF65-F5344CB8AC3E}">
        <p14:creationId xmlns:p14="http://schemas.microsoft.com/office/powerpoint/2010/main" val="27507671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a:xfrm>
            <a:off x="1323609" y="3152001"/>
            <a:ext cx="9544782" cy="553998"/>
          </a:xfrm>
        </p:spPr>
        <p:txBody>
          <a:bodyPr/>
          <a:lstStyle/>
          <a:p>
            <a:r>
              <a:rPr lang="en-US" dirty="0"/>
              <a:t>Walkthrough – Creating Intents and Utterances</a:t>
            </a:r>
          </a:p>
        </p:txBody>
      </p:sp>
    </p:spTree>
    <p:extLst>
      <p:ext uri="{BB962C8B-B14F-4D97-AF65-F5344CB8AC3E}">
        <p14:creationId xmlns:p14="http://schemas.microsoft.com/office/powerpoint/2010/main" val="28251721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a:t>Lab 6: </a:t>
            </a:r>
            <a:r>
              <a:rPr lang="en-US" dirty="0"/>
              <a:t>Implement the LUIS Model</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Objectives</a:t>
            </a:r>
          </a:p>
        </p:txBody>
      </p:sp>
      <p:sp>
        <p:nvSpPr>
          <p:cNvPr id="6" name="Text Placeholder 5"/>
          <p:cNvSpPr>
            <a:spLocks noGrp="1"/>
          </p:cNvSpPr>
          <p:nvPr>
            <p:ph type="body" sz="quarter" idx="10"/>
          </p:nvPr>
        </p:nvSpPr>
        <p:spPr>
          <a:xfrm>
            <a:off x="471466" y="1108734"/>
            <a:ext cx="11018520" cy="1465016"/>
          </a:xfrm>
        </p:spPr>
        <p:txBody>
          <a:bodyPr/>
          <a:lstStyle/>
          <a:p>
            <a:r>
              <a:rPr lang="en-US" dirty="0"/>
              <a:t>Create a LUIS Service</a:t>
            </a:r>
            <a:endParaRPr lang="en-GB" dirty="0"/>
          </a:p>
          <a:p>
            <a:r>
              <a:rPr lang="en-US" dirty="0"/>
              <a:t>Add Intelligence to your LUIS Service</a:t>
            </a:r>
          </a:p>
          <a:p>
            <a:r>
              <a:rPr lang="en-US" dirty="0"/>
              <a:t>Train and Test the LUIS Service</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738664"/>
          </a:xfrm>
        </p:spPr>
        <p:txBody>
          <a:bodyPr/>
          <a:lstStyle/>
          <a:p>
            <a:r>
              <a:rPr lang="en-US" sz="2400" dirty="0"/>
              <a:t>In this lab you will build the logic into a LUIS Service that helps your Bot, which will be integrated later, to search for images in the system.</a:t>
            </a:r>
          </a:p>
        </p:txBody>
      </p:sp>
    </p:spTree>
    <p:extLst>
      <p:ext uri="{BB962C8B-B14F-4D97-AF65-F5344CB8AC3E}">
        <p14:creationId xmlns:p14="http://schemas.microsoft.com/office/powerpoint/2010/main" val="338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pPr marL="9006" marR="0" lvl="1" indent="0" algn="l" defTabSz="89600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After the course, consider exploring the scenarios and case studies on the LUIS documentation pages </a:t>
            </a:r>
            <a:r>
              <a:rPr kumimoji="0" lang="en-US" sz="1800" b="0" i="0" u="none" strike="noStrike" kern="0" cap="none" spc="0" normalizeH="0" baseline="0" noProof="0">
                <a:ln>
                  <a:noFill/>
                </a:ln>
                <a:solidFill>
                  <a:prstClr val="white"/>
                </a:solidFill>
                <a:effectLst/>
                <a:uLnTx/>
                <a:uFillTx/>
                <a:latin typeface="Segoe UI"/>
                <a:ea typeface="+mn-ea"/>
                <a:cs typeface="+mn-cs"/>
              </a:rPr>
              <a:t>on Microsoft’s Azure Web Site.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Language Understanding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The Microsoft LUIS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How to add Logic to a LUIS Service</a:t>
            </a: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US" dirty="0"/>
              <a:t>Introducing Language Understanding</a:t>
            </a:r>
          </a:p>
          <a:p>
            <a:r>
              <a:rPr lang="en-US" dirty="0"/>
              <a:t>Create a LUIS Service</a:t>
            </a:r>
          </a:p>
          <a:p>
            <a:r>
              <a:rPr lang="en-US" dirty="0"/>
              <a:t>Build Intents and Utterances in LUIS</a:t>
            </a:r>
          </a:p>
          <a:p>
            <a:r>
              <a:rPr lang="en-US" dirty="0"/>
              <a:t>Lab: </a:t>
            </a:r>
            <a:r>
              <a:rPr lang="en-US"/>
              <a:t>Implement the LUIS Model</a:t>
            </a:r>
            <a:endParaRPr lang="en-US" dirty="0"/>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723707" cy="1846659"/>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pPr lvl="0">
              <a:defRPr/>
            </a:pPr>
            <a:r>
              <a:rPr lang="en-US" sz="4000" dirty="0">
                <a:solidFill>
                  <a:schemeClr val="accent1"/>
                </a:solidFill>
                <a:latin typeface="Segoe UI Semibold"/>
              </a:rPr>
              <a:t>Introducing Language Understanding</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79167E-6 2.22222E-6 L 4.791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2499146"/>
          </a:xfrm>
        </p:spPr>
        <p:txBody>
          <a:bodyPr/>
          <a:lstStyle/>
          <a:p>
            <a:r>
              <a:rPr lang="en-US" dirty="0"/>
              <a:t>L01 – Introduce LUIS</a:t>
            </a:r>
          </a:p>
          <a:p>
            <a:r>
              <a:rPr lang="en-US" dirty="0"/>
              <a:t>L02 – Introduce Intents, Utterances, and Entities</a:t>
            </a:r>
          </a:p>
          <a:p>
            <a:r>
              <a:rPr lang="en-US" dirty="0"/>
              <a:t>L03 – Understand LUIS Benefits</a:t>
            </a:r>
          </a:p>
          <a:p>
            <a:r>
              <a:rPr lang="en-US" dirty="0"/>
              <a:t>L04 – Learn Best Practices for LUIS</a:t>
            </a:r>
          </a:p>
          <a:p>
            <a:pPr marL="0" indent="0">
              <a:buNone/>
            </a:pPr>
            <a:endParaRPr lang="en-US" dirty="0"/>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636D-E57D-4017-BD15-AE4FD936568F}"/>
              </a:ext>
            </a:extLst>
          </p:cNvPr>
          <p:cNvSpPr>
            <a:spLocks noGrp="1"/>
          </p:cNvSpPr>
          <p:nvPr>
            <p:ph type="title"/>
          </p:nvPr>
        </p:nvSpPr>
        <p:spPr>
          <a:xfrm>
            <a:off x="588263" y="457200"/>
            <a:ext cx="11018520" cy="553998"/>
          </a:xfrm>
        </p:spPr>
        <p:txBody>
          <a:bodyPr/>
          <a:lstStyle/>
          <a:p>
            <a:r>
              <a:rPr lang="en-US" dirty="0"/>
              <a:t>Introduction</a:t>
            </a:r>
          </a:p>
        </p:txBody>
      </p:sp>
      <p:sp>
        <p:nvSpPr>
          <p:cNvPr id="3" name="Text Placeholder 2">
            <a:extLst>
              <a:ext uri="{FF2B5EF4-FFF2-40B4-BE49-F238E27FC236}">
                <a16:creationId xmlns:a16="http://schemas.microsoft.com/office/drawing/2014/main" id="{69289FEF-9006-4B71-9326-E4D8120254F7}"/>
              </a:ext>
            </a:extLst>
          </p:cNvPr>
          <p:cNvSpPr>
            <a:spLocks noGrp="1"/>
          </p:cNvSpPr>
          <p:nvPr>
            <p:ph type="body" sz="quarter" idx="10"/>
          </p:nvPr>
        </p:nvSpPr>
        <p:spPr>
          <a:xfrm>
            <a:off x="611187" y="1838281"/>
            <a:ext cx="10969625" cy="3705630"/>
          </a:xfrm>
        </p:spPr>
        <p:txBody>
          <a:bodyPr/>
          <a:lstStyle/>
          <a:p>
            <a:pPr marL="0" indent="0">
              <a:buNone/>
            </a:pPr>
            <a:r>
              <a:rPr lang="en-US" dirty="0"/>
              <a:t>LUIS makes use of three key aspects for understanding language:</a:t>
            </a:r>
            <a:br>
              <a:rPr lang="en-US" dirty="0"/>
            </a:br>
            <a:endParaRPr lang="en-US" dirty="0"/>
          </a:p>
          <a:p>
            <a:r>
              <a:rPr lang="en-US" b="1" dirty="0"/>
              <a:t>Intent</a:t>
            </a:r>
            <a:r>
              <a:rPr lang="en-US" dirty="0"/>
              <a:t>- An intent represents a task or action the user wants to perform. It is a purpose or goal expressed in a user's utterance.</a:t>
            </a:r>
          </a:p>
          <a:p>
            <a:r>
              <a:rPr lang="en-US" b="1" dirty="0"/>
              <a:t>Utterance</a:t>
            </a:r>
            <a:r>
              <a:rPr lang="en-US" dirty="0"/>
              <a:t> - Utterances are input from the user that your app needs to interpret.</a:t>
            </a:r>
          </a:p>
          <a:p>
            <a:r>
              <a:rPr lang="en-US" b="1" dirty="0"/>
              <a:t>Entities</a:t>
            </a:r>
            <a:r>
              <a:rPr lang="en-US" dirty="0"/>
              <a:t> - The entity represents a word or phrase inside the utterance that you want extracted.</a:t>
            </a:r>
          </a:p>
        </p:txBody>
      </p:sp>
    </p:spTree>
    <p:extLst>
      <p:ext uri="{BB962C8B-B14F-4D97-AF65-F5344CB8AC3E}">
        <p14:creationId xmlns:p14="http://schemas.microsoft.com/office/powerpoint/2010/main" val="550777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F7F4-4BD5-43A7-9F1F-2204DD4C4DA2}"/>
              </a:ext>
            </a:extLst>
          </p:cNvPr>
          <p:cNvSpPr>
            <a:spLocks noGrp="1"/>
          </p:cNvSpPr>
          <p:nvPr>
            <p:ph type="title"/>
          </p:nvPr>
        </p:nvSpPr>
        <p:spPr>
          <a:xfrm>
            <a:off x="588263" y="457200"/>
            <a:ext cx="11018520" cy="553998"/>
          </a:xfrm>
        </p:spPr>
        <p:txBody>
          <a:bodyPr/>
          <a:lstStyle/>
          <a:p>
            <a:r>
              <a:rPr lang="en-US" dirty="0"/>
              <a:t>Benefits of LUIS</a:t>
            </a:r>
          </a:p>
        </p:txBody>
      </p:sp>
      <p:sp>
        <p:nvSpPr>
          <p:cNvPr id="3" name="Text Placeholder 2">
            <a:extLst>
              <a:ext uri="{FF2B5EF4-FFF2-40B4-BE49-F238E27FC236}">
                <a16:creationId xmlns:a16="http://schemas.microsoft.com/office/drawing/2014/main" id="{0769D59C-B6A9-475D-9847-275D89E80906}"/>
              </a:ext>
            </a:extLst>
          </p:cNvPr>
          <p:cNvSpPr>
            <a:spLocks noGrp="1"/>
          </p:cNvSpPr>
          <p:nvPr>
            <p:ph type="body" sz="quarter" idx="10"/>
          </p:nvPr>
        </p:nvSpPr>
        <p:spPr>
          <a:xfrm>
            <a:off x="588263" y="1239749"/>
            <a:ext cx="11018520" cy="5343001"/>
          </a:xfrm>
        </p:spPr>
        <p:txBody>
          <a:bodyPr/>
          <a:lstStyle/>
          <a:p>
            <a:r>
              <a:rPr lang="en-US" b="1" dirty="0"/>
              <a:t>Natural Language - </a:t>
            </a:r>
            <a:r>
              <a:rPr lang="en-US" dirty="0"/>
              <a:t>Designed to identify valuable information in conversations, LUIS interprets user goals (intents) and distills valuable information from sentences (entities), for a high quality, nuanced language model. </a:t>
            </a:r>
          </a:p>
          <a:p>
            <a:r>
              <a:rPr lang="en-US" b="1" dirty="0"/>
              <a:t>Integrated Learning - </a:t>
            </a:r>
            <a:r>
              <a:rPr lang="en-US" dirty="0"/>
              <a:t>Powerful developer tools are combined with customizable pre-built apps and entity dictionaries, such as Calendar, Music, and Devices, so you can build and deploy a solution more quickly. </a:t>
            </a:r>
          </a:p>
          <a:p>
            <a:r>
              <a:rPr lang="en-US" b="1" dirty="0"/>
              <a:t>Ongoing Learning - </a:t>
            </a:r>
            <a:r>
              <a:rPr lang="en-US" dirty="0"/>
              <a:t>Active learning is used to continuously improve the quality of the natural language models. Once the model starts processing input, LUIS begins active learning, allowing you to constantly update and improve the model. </a:t>
            </a:r>
          </a:p>
        </p:txBody>
      </p:sp>
    </p:spTree>
    <p:extLst>
      <p:ext uri="{BB962C8B-B14F-4D97-AF65-F5344CB8AC3E}">
        <p14:creationId xmlns:p14="http://schemas.microsoft.com/office/powerpoint/2010/main" val="11827620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EB27D0-C8D3-4C89-9D0B-D210EA6018AD}"/>
              </a:ext>
            </a:extLst>
          </p:cNvPr>
          <p:cNvSpPr>
            <a:spLocks noGrp="1"/>
          </p:cNvSpPr>
          <p:nvPr>
            <p:ph type="title"/>
          </p:nvPr>
        </p:nvSpPr>
        <p:spPr/>
        <p:txBody>
          <a:bodyPr/>
          <a:lstStyle/>
          <a:p>
            <a:r>
              <a:rPr lang="en-US" dirty="0"/>
              <a:t>Best Practices</a:t>
            </a:r>
          </a:p>
        </p:txBody>
      </p:sp>
      <p:sp>
        <p:nvSpPr>
          <p:cNvPr id="3" name="Rectangle 2">
            <a:extLst>
              <a:ext uri="{FF2B5EF4-FFF2-40B4-BE49-F238E27FC236}">
                <a16:creationId xmlns:a16="http://schemas.microsoft.com/office/drawing/2014/main" id="{779194A4-2CE2-4209-A1DC-FA256959B3D2}"/>
              </a:ext>
            </a:extLst>
          </p:cNvPr>
          <p:cNvSpPr/>
          <p:nvPr/>
        </p:nvSpPr>
        <p:spPr>
          <a:xfrm>
            <a:off x="588263" y="2160576"/>
            <a:ext cx="11018520" cy="2554545"/>
          </a:xfrm>
          <a:prstGeom prst="rect">
            <a:avLst/>
          </a:prstGeom>
        </p:spPr>
        <p:txBody>
          <a:bodyPr wrap="square">
            <a:spAutoFit/>
          </a:bodyPr>
          <a:lstStyle/>
          <a:p>
            <a:r>
              <a:rPr lang="en-US" sz="2000" dirty="0"/>
              <a:t>Microsoft recommends following an app authoring process as a best practice when implementing LUIS for an AI app or bot.  There are five discreet steps involved in the process:</a:t>
            </a:r>
          </a:p>
          <a:p>
            <a:endParaRPr lang="en-US" sz="2000" dirty="0"/>
          </a:p>
          <a:p>
            <a:pPr marL="342900" indent="-342900">
              <a:buFont typeface="+mj-lt"/>
              <a:buAutoNum type="arabicPeriod"/>
            </a:pPr>
            <a:r>
              <a:rPr lang="en-US" sz="2000" dirty="0"/>
              <a:t>Build your language model</a:t>
            </a:r>
          </a:p>
          <a:p>
            <a:pPr marL="342900" indent="-342900">
              <a:buFont typeface="+mj-lt"/>
              <a:buAutoNum type="arabicPeriod"/>
            </a:pPr>
            <a:r>
              <a:rPr lang="en-US" sz="2000" dirty="0"/>
              <a:t>Add some training example utterances (10-15 per intent)</a:t>
            </a:r>
          </a:p>
          <a:p>
            <a:pPr marL="342900" indent="-342900">
              <a:buFont typeface="+mj-lt"/>
              <a:buAutoNum type="arabicPeriod"/>
            </a:pPr>
            <a:r>
              <a:rPr lang="en-US" sz="2000" dirty="0"/>
              <a:t>Publish the model</a:t>
            </a:r>
          </a:p>
          <a:p>
            <a:pPr marL="342900" indent="-342900">
              <a:buFont typeface="+mj-lt"/>
              <a:buAutoNum type="arabicPeriod"/>
            </a:pPr>
            <a:r>
              <a:rPr lang="en-US" sz="2000" dirty="0"/>
              <a:t>Test the newly published model</a:t>
            </a:r>
          </a:p>
          <a:p>
            <a:pPr marL="342900" indent="-342900">
              <a:buFont typeface="+mj-lt"/>
              <a:buAutoNum type="arabicPeriod"/>
            </a:pPr>
            <a:r>
              <a:rPr lang="en-US" sz="2000" dirty="0"/>
              <a:t>Add features as necessary based on testing</a:t>
            </a:r>
          </a:p>
        </p:txBody>
      </p:sp>
    </p:spTree>
    <p:extLst>
      <p:ext uri="{BB962C8B-B14F-4D97-AF65-F5344CB8AC3E}">
        <p14:creationId xmlns:p14="http://schemas.microsoft.com/office/powerpoint/2010/main" val="35959051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959740" cy="123110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pPr lvl="0">
              <a:defRPr/>
            </a:pPr>
            <a:r>
              <a:rPr lang="en-US" sz="4000" dirty="0">
                <a:solidFill>
                  <a:schemeClr val="accent1"/>
                </a:solidFill>
                <a:latin typeface="Segoe UI Semibold"/>
              </a:rPr>
              <a:t>Create a LUIS Service</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8.33333E-7 -3.7037E-7 L -8.33333E-7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4CF67355-5714-4411-871B-C2823B363F39}"/>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B6D1E397-E543-4F5F-B948-63CA40776D12}"/>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F02C4866-3D2A-4B6E-845B-BC829EF398D3}" vid="{59E83115-8029-4EF7-8249-90A7A07EF5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1371</Words>
  <Application>Microsoft Office PowerPoint</Application>
  <PresentationFormat>Widescreen</PresentationFormat>
  <Paragraphs>159</Paragraphs>
  <Slides>29</Slides>
  <Notes>12</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29</vt:i4>
      </vt:variant>
    </vt:vector>
  </HeadingPairs>
  <TitlesOfParts>
    <vt:vector size="39"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AI-100T01A: Module 04: Language Understanding with LUIS</vt:lpstr>
      <vt:lpstr>Agenda</vt:lpstr>
      <vt:lpstr>PowerPoint Presentation</vt:lpstr>
      <vt:lpstr>Lesson Objectives</vt:lpstr>
      <vt:lpstr>Introduction</vt:lpstr>
      <vt:lpstr>Benefits of LUIS</vt:lpstr>
      <vt:lpstr>Best Practices</vt:lpstr>
      <vt:lpstr>PowerPoint Presentation</vt:lpstr>
      <vt:lpstr>Lesson Objectives</vt:lpstr>
      <vt:lpstr>Introducing the LUIS Service</vt:lpstr>
      <vt:lpstr>Considerations for LUIS</vt:lpstr>
      <vt:lpstr>Walkthrough – Creating a LUIS Service</vt:lpstr>
      <vt:lpstr>PowerPoint Presentation</vt:lpstr>
      <vt:lpstr>Lesson Objectives</vt:lpstr>
      <vt:lpstr>Introducing Intents</vt:lpstr>
      <vt:lpstr>Introducing Utterances</vt:lpstr>
      <vt:lpstr>Introducing Entities</vt:lpstr>
      <vt:lpstr>Composite Entity</vt:lpstr>
      <vt:lpstr>Hierarchical Entity</vt:lpstr>
      <vt:lpstr>List Entity</vt:lpstr>
      <vt:lpstr>Other Entity Types</vt:lpstr>
      <vt:lpstr>Other Entity Types, Cont’d</vt:lpstr>
      <vt:lpstr>Walkthrough – Creating Intents and Utterances</vt:lpstr>
      <vt:lpstr>Lab 6: Implement the LUIS Model</vt:lpstr>
      <vt:lpstr>Lab Objectives</vt:lpstr>
      <vt:lpstr>Lab Scenario</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2019-03-20T17:14:18Z</dcterms:created>
  <dcterms:modified xsi:type="dcterms:W3CDTF">2019-03-22T20:38:02Z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